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9" r:id="rId1"/>
  </p:sldMasterIdLst>
  <p:sldIdLst>
    <p:sldId id="276" r:id="rId2"/>
    <p:sldId id="273" r:id="rId3"/>
    <p:sldId id="272" r:id="rId4"/>
    <p:sldId id="274" r:id="rId5"/>
    <p:sldId id="269" r:id="rId6"/>
    <p:sldId id="275" r:id="rId7"/>
    <p:sldId id="263" r:id="rId8"/>
    <p:sldId id="270" r:id="rId9"/>
    <p:sldId id="267" r:id="rId10"/>
    <p:sldId id="266" r:id="rId11"/>
    <p:sldId id="268" r:id="rId12"/>
    <p:sldId id="27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PT"/>
              <a:t>Clique para editar o estilo de título do Modelo Global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PT"/>
              <a:t>Clique para editar o estilo de subtítulo do Modelo Global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010645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5586B75A-687E-405C-8A0B-8D00578BA2C3}" type="datetimeFigureOut">
              <a:rPr lang="en-US" smtClean="0"/>
              <a:pPr/>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01600896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5586B75A-687E-405C-8A0B-8D00578BA2C3}" type="datetimeFigureOut">
              <a:rPr lang="en-US" smtClean="0"/>
              <a:pPr/>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4818229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5586B75A-687E-405C-8A0B-8D00578BA2C3}" type="datetimeFigureOut">
              <a:rPr lang="en-US" smtClean="0"/>
              <a:pPr/>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6592118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com Citação">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5586B75A-687E-405C-8A0B-8D00578BA2C3}" type="datetimeFigureOut">
              <a:rPr lang="en-US" smtClean="0"/>
              <a:pPr/>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0106469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PT"/>
              <a:t>Clique para editar o estilo de título do Modelo Global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PT"/>
              <a:t>Clique para editar os estilos do texto de Modelo Global</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5586B75A-687E-405C-8A0B-8D00578BA2C3}" type="datetimeFigureOut">
              <a:rPr lang="en-US" smtClean="0"/>
              <a:pPr/>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19054449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1058259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PT"/>
              <a:t>Clique para editar o estilo de título do Modelo Global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480278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188809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PT"/>
              <a:t>Clique para editar os estilos do texto de Modelo Global</a:t>
            </a:r>
          </a:p>
        </p:txBody>
      </p:sp>
      <p:sp>
        <p:nvSpPr>
          <p:cNvPr id="4" name="Date Placeholder 3"/>
          <p:cNvSpPr>
            <a:spLocks noGrp="1"/>
          </p:cNvSpPr>
          <p:nvPr>
            <p:ph type="dt" sz="half" idx="10"/>
          </p:nvPr>
        </p:nvSpPr>
        <p:spPr/>
        <p:txBody>
          <a:bodyPr/>
          <a:lstStyle/>
          <a:p>
            <a:fld id="{5586B75A-687E-405C-8A0B-8D00578BA2C3}" type="datetimeFigureOut">
              <a:rPr lang="en-US" smtClean="0"/>
              <a:pPr/>
              <a:t>5/20/2024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3383200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a:t>Clique para editar o estilo de título do Modelo Global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5/20/2024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899396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PT"/>
              <a:t>Clique para editar o estilo de título do Modelo Global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a:t>Clique para editar os estilos do texto de Modelo Global</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5/20/2024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203685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PT"/>
              <a:t>Clique para editar o estilo de título do Modelo Global</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5/20/2024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2575616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5/20/2024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1035931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PT"/>
              <a:t>Clique para editar o estilo de título do Modelo Global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PT"/>
              <a:t>Clique para editar os estilos do texto de Modelo Global</a:t>
            </a:r>
          </a:p>
        </p:txBody>
      </p:sp>
      <p:sp>
        <p:nvSpPr>
          <p:cNvPr id="5" name="Date Placeholder 4"/>
          <p:cNvSpPr>
            <a:spLocks noGrp="1"/>
          </p:cNvSpPr>
          <p:nvPr>
            <p:ph type="dt" sz="half" idx="10"/>
          </p:nvPr>
        </p:nvSpPr>
        <p:spPr/>
        <p:txBody>
          <a:bodyPr/>
          <a:lstStyle/>
          <a:p>
            <a:fld id="{5586B75A-687E-405C-8A0B-8D00578BA2C3}" type="datetimeFigureOut">
              <a:rPr lang="en-US" smtClean="0"/>
              <a:pPr/>
              <a:t>5/20/2024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643202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PT"/>
              <a:t>Clique para editar o estilo de título do Modelo Global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PT"/>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a:t>Clique para editar os estilos do texto de Modelo Global</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‹nº›</a:t>
            </a:fld>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5/20/2024</a:t>
            </a:fld>
            <a:endParaRPr lang="en-US" dirty="0"/>
          </a:p>
        </p:txBody>
      </p:sp>
    </p:spTree>
    <p:extLst>
      <p:ext uri="{BB962C8B-B14F-4D97-AF65-F5344CB8AC3E}">
        <p14:creationId xmlns:p14="http://schemas.microsoft.com/office/powerpoint/2010/main" val="3272383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PT"/>
              <a:t>Clique para editar o estilo de título do Modelo Global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5/20/2024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‹nº›</a:t>
            </a:fld>
            <a:endParaRPr lang="en-US" dirty="0"/>
          </a:p>
        </p:txBody>
      </p:sp>
    </p:spTree>
    <p:extLst>
      <p:ext uri="{BB962C8B-B14F-4D97-AF65-F5344CB8AC3E}">
        <p14:creationId xmlns:p14="http://schemas.microsoft.com/office/powerpoint/2010/main" val="4011138892"/>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 id="2147483882" r:id="rId13"/>
    <p:sldLayoutId id="2147483883" r:id="rId14"/>
    <p:sldLayoutId id="2147483884" r:id="rId15"/>
    <p:sldLayoutId id="2147483885"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 Id="rId9" Type="http://schemas.openxmlformats.org/officeDocument/2006/relationships/image" Target="../media/image8.jpeg"/></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0093" y="-1"/>
            <a:ext cx="1723521" cy="1195143"/>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72626" y="6053023"/>
            <a:ext cx="1356878" cy="71552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4910" y="6170732"/>
            <a:ext cx="850367" cy="525227"/>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99725" y="6101899"/>
            <a:ext cx="1746290" cy="747613"/>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947421" y="6170732"/>
            <a:ext cx="1534554" cy="452582"/>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752196" y="5953585"/>
            <a:ext cx="1231900" cy="914400"/>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433768" y="32472"/>
            <a:ext cx="2693577" cy="565099"/>
          </a:xfrm>
          <a:prstGeom prst="rect">
            <a:avLst/>
          </a:prstGeom>
        </p:spPr>
      </p:pic>
      <p:sp>
        <p:nvSpPr>
          <p:cNvPr id="12" name="TextBox 11"/>
          <p:cNvSpPr txBox="1"/>
          <p:nvPr/>
        </p:nvSpPr>
        <p:spPr>
          <a:xfrm>
            <a:off x="3667608" y="5676586"/>
            <a:ext cx="2632985" cy="553998"/>
          </a:xfrm>
          <a:prstGeom prst="rect">
            <a:avLst/>
          </a:prstGeom>
          <a:noFill/>
        </p:spPr>
        <p:txBody>
          <a:bodyPr wrap="square" rtlCol="0">
            <a:spAutoFit/>
          </a:bodyPr>
          <a:lstStyle/>
          <a:p>
            <a:r>
              <a:rPr lang="en-US" sz="1200" cap="small" dirty="0">
                <a:solidFill>
                  <a:schemeClr val="accent2">
                    <a:lumMod val="75000"/>
                  </a:schemeClr>
                </a:solidFill>
              </a:rPr>
              <a:t>2022-1-BG01-KA220-SCH-000085065</a:t>
            </a:r>
            <a:endParaRPr lang="en-GB" sz="1200" dirty="0">
              <a:solidFill>
                <a:schemeClr val="accent2">
                  <a:lumMod val="75000"/>
                </a:schemeClr>
              </a:solidFill>
            </a:endParaRPr>
          </a:p>
          <a:p>
            <a:r>
              <a:rPr lang="en-GB" dirty="0"/>
              <a:t> </a:t>
            </a:r>
          </a:p>
        </p:txBody>
      </p:sp>
      <p:pic>
        <p:nvPicPr>
          <p:cNvPr id="3" name="Picture 2" descr="Ilustração do conceito da zona euro">
            <a:extLst>
              <a:ext uri="{FF2B5EF4-FFF2-40B4-BE49-F238E27FC236}">
                <a16:creationId xmlns:a16="http://schemas.microsoft.com/office/drawing/2014/main" id="{846FE76B-2EC8-4D77-455F-92EAA2DA38D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17017" y="1224807"/>
            <a:ext cx="3468095" cy="346809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180973" y="1853693"/>
            <a:ext cx="6602003" cy="2554545"/>
          </a:xfrm>
          <a:prstGeom prst="rect">
            <a:avLst/>
          </a:prstGeom>
          <a:noFill/>
        </p:spPr>
        <p:txBody>
          <a:bodyPr wrap="square" lIns="91440" tIns="45720" rIns="91440" bIns="45720">
            <a:spAutoFit/>
          </a:bodyPr>
          <a:lstStyle/>
          <a:p>
            <a:pPr algn="ctr"/>
            <a:r>
              <a:rPr lang="en-US" sz="8000" b="1" cap="none" spc="0" dirty="0">
                <a:ln w="22225">
                  <a:solidFill>
                    <a:schemeClr val="accent2"/>
                  </a:solidFill>
                  <a:prstDash val="solid"/>
                </a:ln>
                <a:solidFill>
                  <a:schemeClr val="accent2">
                    <a:lumMod val="40000"/>
                    <a:lumOff val="60000"/>
                  </a:schemeClr>
                </a:solidFill>
                <a:effectLst/>
              </a:rPr>
              <a:t>Money: Notes and Coins</a:t>
            </a:r>
          </a:p>
        </p:txBody>
      </p:sp>
    </p:spTree>
    <p:extLst>
      <p:ext uri="{BB962C8B-B14F-4D97-AF65-F5344CB8AC3E}">
        <p14:creationId xmlns:p14="http://schemas.microsoft.com/office/powerpoint/2010/main" val="39478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4" descr="Ilustração de notas de moeda euro em estilo simples">
            <a:extLst>
              <a:ext uri="{FF2B5EF4-FFF2-40B4-BE49-F238E27FC236}">
                <a16:creationId xmlns:a16="http://schemas.microsoft.com/office/drawing/2014/main" id="{466FB63C-A0EE-EBC0-C523-AE66BC5EAF5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1412" t="28682" r="10224" b="50131"/>
          <a:stretch/>
        </p:blipFill>
        <p:spPr bwMode="auto">
          <a:xfrm>
            <a:off x="2677434" y="1187688"/>
            <a:ext cx="6575283" cy="36313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1874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Ilustração de notas de moeda euro em estilo simples">
            <a:extLst>
              <a:ext uri="{FF2B5EF4-FFF2-40B4-BE49-F238E27FC236}">
                <a16:creationId xmlns:a16="http://schemas.microsoft.com/office/drawing/2014/main" id="{B70E174B-FF0E-EE0F-8787-3382095F915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1480" t="51320" r="10397" b="27665"/>
          <a:stretch/>
        </p:blipFill>
        <p:spPr bwMode="auto">
          <a:xfrm>
            <a:off x="2444351" y="1208642"/>
            <a:ext cx="6924238" cy="3816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58061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97266" y="4709"/>
            <a:ext cx="2086137" cy="1446592"/>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8565" y="3880625"/>
            <a:ext cx="1356878" cy="71552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6220" y="4016288"/>
            <a:ext cx="850367" cy="525227"/>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37113" y="3989229"/>
            <a:ext cx="1746290" cy="747613"/>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365381" y="4035526"/>
            <a:ext cx="1534554" cy="452582"/>
          </a:xfrm>
          <a:prstGeom prst="rect">
            <a:avLst/>
          </a:prstGeom>
        </p:spPr>
      </p:pic>
      <p:pic>
        <p:nvPicPr>
          <p:cNvPr id="10" name="Picture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629651" y="3880625"/>
            <a:ext cx="1231900" cy="914400"/>
          </a:xfrm>
          <a:prstGeom prst="rect">
            <a:avLst/>
          </a:prstGeom>
        </p:spPr>
      </p:pic>
      <p:pic>
        <p:nvPicPr>
          <p:cNvPr id="11" name="Picture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156364" y="4918173"/>
            <a:ext cx="2693577" cy="565099"/>
          </a:xfrm>
          <a:prstGeom prst="rect">
            <a:avLst/>
          </a:prstGeom>
        </p:spPr>
      </p:pic>
      <p:sp>
        <p:nvSpPr>
          <p:cNvPr id="12" name="TextBox 11"/>
          <p:cNvSpPr txBox="1"/>
          <p:nvPr/>
        </p:nvSpPr>
        <p:spPr>
          <a:xfrm>
            <a:off x="3311424" y="1451042"/>
            <a:ext cx="2632985" cy="553998"/>
          </a:xfrm>
          <a:prstGeom prst="rect">
            <a:avLst/>
          </a:prstGeom>
          <a:noFill/>
        </p:spPr>
        <p:txBody>
          <a:bodyPr wrap="square" rtlCol="0">
            <a:spAutoFit/>
          </a:bodyPr>
          <a:lstStyle/>
          <a:p>
            <a:r>
              <a:rPr lang="en-US" sz="1200" cap="small" dirty="0">
                <a:solidFill>
                  <a:schemeClr val="accent2">
                    <a:lumMod val="75000"/>
                  </a:schemeClr>
                </a:solidFill>
              </a:rPr>
              <a:t>2022-1-BG01-KA220-SCH-000085065</a:t>
            </a:r>
            <a:endParaRPr lang="en-GB" sz="1200" dirty="0">
              <a:solidFill>
                <a:schemeClr val="accent2">
                  <a:lumMod val="75000"/>
                </a:schemeClr>
              </a:solidFill>
            </a:endParaRPr>
          </a:p>
          <a:p>
            <a:r>
              <a:rPr lang="en-GB" dirty="0"/>
              <a:t> </a:t>
            </a:r>
          </a:p>
        </p:txBody>
      </p:sp>
      <p:sp>
        <p:nvSpPr>
          <p:cNvPr id="13" name="TextBox 12"/>
          <p:cNvSpPr txBox="1"/>
          <p:nvPr/>
        </p:nvSpPr>
        <p:spPr>
          <a:xfrm>
            <a:off x="2118565" y="1911267"/>
            <a:ext cx="5889362" cy="1754326"/>
          </a:xfrm>
          <a:prstGeom prst="rect">
            <a:avLst/>
          </a:prstGeom>
          <a:noFill/>
        </p:spPr>
        <p:txBody>
          <a:bodyPr wrap="square" rtlCol="0">
            <a:spAutoFit/>
          </a:bodyPr>
          <a:lstStyle/>
          <a:p>
            <a:r>
              <a:rPr lang="en-GB" dirty="0">
                <a:solidFill>
                  <a:schemeClr val="accent2">
                    <a:lumMod val="60000"/>
                    <a:lumOff val="40000"/>
                  </a:schemeClr>
                </a:solidFill>
              </a:rPr>
              <a:t>Subject: </a:t>
            </a:r>
            <a:r>
              <a:rPr lang="en-GB" b="1" dirty="0">
                <a:solidFill>
                  <a:srgbClr val="0070C0"/>
                </a:solidFill>
              </a:rPr>
              <a:t>Maths</a:t>
            </a:r>
          </a:p>
          <a:p>
            <a:r>
              <a:rPr lang="en-GB" dirty="0">
                <a:solidFill>
                  <a:schemeClr val="accent2">
                    <a:lumMod val="60000"/>
                    <a:lumOff val="40000"/>
                  </a:schemeClr>
                </a:solidFill>
              </a:rPr>
              <a:t>Age of students:</a:t>
            </a:r>
            <a:r>
              <a:rPr lang="en-GB" dirty="0"/>
              <a:t> </a:t>
            </a:r>
            <a:r>
              <a:rPr lang="en-GB" b="1" dirty="0">
                <a:solidFill>
                  <a:srgbClr val="0070C0"/>
                </a:solidFill>
              </a:rPr>
              <a:t>9 – 10  years old</a:t>
            </a:r>
          </a:p>
          <a:p>
            <a:r>
              <a:rPr lang="en-GB" dirty="0">
                <a:solidFill>
                  <a:schemeClr val="accent2">
                    <a:lumMod val="60000"/>
                    <a:lumOff val="40000"/>
                  </a:schemeClr>
                </a:solidFill>
              </a:rPr>
              <a:t>Topic:</a:t>
            </a:r>
            <a:r>
              <a:rPr lang="en-GB" dirty="0">
                <a:solidFill>
                  <a:srgbClr val="0070C0"/>
                </a:solidFill>
              </a:rPr>
              <a:t> </a:t>
            </a:r>
            <a:r>
              <a:rPr lang="en-US" b="1" dirty="0">
                <a:solidFill>
                  <a:srgbClr val="0070C0"/>
                </a:solidFill>
              </a:rPr>
              <a:t>Numbers and Operations</a:t>
            </a:r>
          </a:p>
          <a:p>
            <a:r>
              <a:rPr lang="en-GB" dirty="0">
                <a:solidFill>
                  <a:schemeClr val="accent2">
                    <a:lumMod val="60000"/>
                    <a:lumOff val="40000"/>
                  </a:schemeClr>
                </a:solidFill>
              </a:rPr>
              <a:t>Resource Title: </a:t>
            </a:r>
            <a:r>
              <a:rPr lang="en-US" b="1" dirty="0">
                <a:solidFill>
                  <a:srgbClr val="0070C0"/>
                </a:solidFill>
              </a:rPr>
              <a:t>Solving problems using money</a:t>
            </a:r>
          </a:p>
          <a:p>
            <a:r>
              <a:rPr lang="en-GB" b="1" dirty="0">
                <a:solidFill>
                  <a:schemeClr val="accent2">
                    <a:lumMod val="60000"/>
                    <a:lumOff val="40000"/>
                  </a:schemeClr>
                </a:solidFill>
              </a:rPr>
              <a:t>Credits:</a:t>
            </a:r>
            <a:r>
              <a:rPr lang="en-GB" b="1" dirty="0">
                <a:solidFill>
                  <a:srgbClr val="0070C0"/>
                </a:solidFill>
              </a:rPr>
              <a:t> AECE – Escola </a:t>
            </a:r>
            <a:r>
              <a:rPr lang="en-GB" b="1" dirty="0" err="1">
                <a:solidFill>
                  <a:srgbClr val="0070C0"/>
                </a:solidFill>
              </a:rPr>
              <a:t>Básica</a:t>
            </a:r>
            <a:r>
              <a:rPr lang="en-GB" b="1" dirty="0">
                <a:solidFill>
                  <a:srgbClr val="0070C0"/>
                </a:solidFill>
              </a:rPr>
              <a:t> da Zona Verde </a:t>
            </a:r>
          </a:p>
          <a:p>
            <a:endParaRPr lang="en-GB" dirty="0"/>
          </a:p>
        </p:txBody>
      </p:sp>
      <p:sp>
        <p:nvSpPr>
          <p:cNvPr id="14" name="TextBox 13"/>
          <p:cNvSpPr txBox="1"/>
          <p:nvPr/>
        </p:nvSpPr>
        <p:spPr>
          <a:xfrm>
            <a:off x="2992582" y="5766168"/>
            <a:ext cx="4562763" cy="261610"/>
          </a:xfrm>
          <a:prstGeom prst="rect">
            <a:avLst/>
          </a:prstGeom>
          <a:noFill/>
        </p:spPr>
        <p:txBody>
          <a:bodyPr wrap="square" rtlCol="0">
            <a:spAutoFit/>
          </a:bodyPr>
          <a:lstStyle/>
          <a:p>
            <a:pPr algn="ctr"/>
            <a:r>
              <a:rPr lang="en-GB" sz="1100" dirty="0"/>
              <a:t>All media are within the EU intellectual property law.</a:t>
            </a:r>
          </a:p>
        </p:txBody>
      </p:sp>
      <p:sp>
        <p:nvSpPr>
          <p:cNvPr id="15" name="TextBox 14"/>
          <p:cNvSpPr txBox="1"/>
          <p:nvPr/>
        </p:nvSpPr>
        <p:spPr>
          <a:xfrm>
            <a:off x="434182" y="6304518"/>
            <a:ext cx="11179750" cy="430887"/>
          </a:xfrm>
          <a:prstGeom prst="rect">
            <a:avLst/>
          </a:prstGeom>
          <a:noFill/>
        </p:spPr>
        <p:txBody>
          <a:bodyPr wrap="square" rtlCol="0">
            <a:spAutoFit/>
          </a:bodyPr>
          <a:lstStyle/>
          <a:p>
            <a:pPr algn="ctr"/>
            <a:r>
              <a:rPr lang="en-GB" sz="1100" dirty="0"/>
              <a:t>The European Commission’s support for this publication does not constitute an endorsement of the contents, which reflect the views only of the authors, and the Commission cannot be held responsible for any use which may be made of the information contained herein.</a:t>
            </a:r>
          </a:p>
        </p:txBody>
      </p:sp>
    </p:spTree>
    <p:extLst>
      <p:ext uri="{BB962C8B-B14F-4D97-AF65-F5344CB8AC3E}">
        <p14:creationId xmlns:p14="http://schemas.microsoft.com/office/powerpoint/2010/main" val="596058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0" name="Picture 20" descr="Conjunto de moedas desenhadas em estilo vetorial A ilustração é desenhada sobre um fundo branco">
            <a:extLst>
              <a:ext uri="{FF2B5EF4-FFF2-40B4-BE49-F238E27FC236}">
                <a16:creationId xmlns:a16="http://schemas.microsoft.com/office/drawing/2014/main" id="{58DC586C-BC7C-8186-9E95-2A837BAADEE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517" b="8379"/>
          <a:stretch/>
        </p:blipFill>
        <p:spPr bwMode="auto">
          <a:xfrm>
            <a:off x="2652169" y="155484"/>
            <a:ext cx="6887661" cy="59993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2025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descr="Conjunto de moedas desenhadas em estilo vetorial A ilustração é desenhada sobre um fundo branco">
            <a:extLst>
              <a:ext uri="{FF2B5EF4-FFF2-40B4-BE49-F238E27FC236}">
                <a16:creationId xmlns:a16="http://schemas.microsoft.com/office/drawing/2014/main" id="{83295DF7-E49D-07C6-D21B-55A5354C297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5745" t="4897" r="6252" b="69708"/>
          <a:stretch/>
        </p:blipFill>
        <p:spPr bwMode="auto">
          <a:xfrm>
            <a:off x="1579392" y="962328"/>
            <a:ext cx="1769023" cy="160421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0" descr="Conjunto de moedas desenhadas em estilo vetorial A ilustração é desenhada sobre um fundo branco">
            <a:extLst>
              <a:ext uri="{FF2B5EF4-FFF2-40B4-BE49-F238E27FC236}">
                <a16:creationId xmlns:a16="http://schemas.microsoft.com/office/drawing/2014/main" id="{D3CDC018-23C7-9BE3-C95D-CC18E09747B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880" t="36695" r="68503" b="38418"/>
          <a:stretch/>
        </p:blipFill>
        <p:spPr bwMode="auto">
          <a:xfrm>
            <a:off x="2591205" y="2822741"/>
            <a:ext cx="1491916" cy="1572126"/>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0" descr="Conjunto de moedas desenhadas em estilo vetorial A ilustração é desenhada sobre um fundo branco">
            <a:extLst>
              <a:ext uri="{FF2B5EF4-FFF2-40B4-BE49-F238E27FC236}">
                <a16:creationId xmlns:a16="http://schemas.microsoft.com/office/drawing/2014/main" id="{6FF2B58B-3A0D-B336-DCA3-C1B09DC0FAE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5745" t="4897" r="6252" b="69708"/>
          <a:stretch/>
        </p:blipFill>
        <p:spPr bwMode="auto">
          <a:xfrm>
            <a:off x="3337163" y="994412"/>
            <a:ext cx="1769023" cy="160421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0" descr="Conjunto de moedas desenhadas em estilo vetorial A ilustração é desenhada sobre um fundo branco">
            <a:extLst>
              <a:ext uri="{FF2B5EF4-FFF2-40B4-BE49-F238E27FC236}">
                <a16:creationId xmlns:a16="http://schemas.microsoft.com/office/drawing/2014/main" id="{74C342C5-3895-156E-3FB8-B56A63C9EC8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880" t="36695" r="68503" b="38418"/>
          <a:stretch/>
        </p:blipFill>
        <p:spPr bwMode="auto">
          <a:xfrm>
            <a:off x="7498902" y="1026496"/>
            <a:ext cx="1491916" cy="1572126"/>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0" descr="Conjunto de moedas desenhadas em estilo vetorial A ilustração é desenhada sobre um fundo branco">
            <a:extLst>
              <a:ext uri="{FF2B5EF4-FFF2-40B4-BE49-F238E27FC236}">
                <a16:creationId xmlns:a16="http://schemas.microsoft.com/office/drawing/2014/main" id="{23229E50-BC41-B50E-8CD8-F8B4AA07E5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880" t="36695" r="68503" b="38418"/>
          <a:stretch/>
        </p:blipFill>
        <p:spPr bwMode="auto">
          <a:xfrm>
            <a:off x="9120692" y="1109622"/>
            <a:ext cx="1491916" cy="1572126"/>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0" descr="Conjunto de moedas desenhadas em estilo vetorial A ilustração é desenhada sobre um fundo branco">
            <a:extLst>
              <a:ext uri="{FF2B5EF4-FFF2-40B4-BE49-F238E27FC236}">
                <a16:creationId xmlns:a16="http://schemas.microsoft.com/office/drawing/2014/main" id="{E383D783-1E90-7FF6-8085-8B97DE3976C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6195" t="36695" r="36412" b="38418"/>
          <a:stretch/>
        </p:blipFill>
        <p:spPr bwMode="auto">
          <a:xfrm>
            <a:off x="7994387" y="2838783"/>
            <a:ext cx="1730455" cy="1572126"/>
          </a:xfrm>
          <a:prstGeom prst="rect">
            <a:avLst/>
          </a:prstGeom>
          <a:noFill/>
          <a:extLst>
            <a:ext uri="{909E8E84-426E-40DD-AFC4-6F175D3DCCD1}">
              <a14:hiddenFill xmlns:a14="http://schemas.microsoft.com/office/drawing/2010/main">
                <a:solidFill>
                  <a:srgbClr val="FFFFFF"/>
                </a:solidFill>
              </a14:hiddenFill>
            </a:ext>
          </a:extLst>
        </p:spPr>
      </p:pic>
      <p:sp>
        <p:nvSpPr>
          <p:cNvPr id="32" name="CaixaDeTexto 31">
            <a:extLst>
              <a:ext uri="{FF2B5EF4-FFF2-40B4-BE49-F238E27FC236}">
                <a16:creationId xmlns:a16="http://schemas.microsoft.com/office/drawing/2014/main" id="{CA6316A4-A92E-2AC5-D83B-FC44470A44B1}"/>
              </a:ext>
            </a:extLst>
          </p:cNvPr>
          <p:cNvSpPr txBox="1"/>
          <p:nvPr/>
        </p:nvSpPr>
        <p:spPr>
          <a:xfrm>
            <a:off x="1363579" y="577516"/>
            <a:ext cx="4459705" cy="4491789"/>
          </a:xfrm>
          <a:prstGeom prst="rect">
            <a:avLst/>
          </a:prstGeom>
          <a:noFill/>
          <a:ln>
            <a:solidFill>
              <a:schemeClr val="tx1"/>
            </a:solidFill>
          </a:ln>
        </p:spPr>
        <p:txBody>
          <a:bodyPr wrap="square" rtlCol="0">
            <a:spAutoFit/>
          </a:bodyPr>
          <a:lstStyle/>
          <a:p>
            <a:endParaRPr lang="pt-PT" dirty="0"/>
          </a:p>
        </p:txBody>
      </p:sp>
      <p:sp>
        <p:nvSpPr>
          <p:cNvPr id="33" name="CaixaDeTexto 32">
            <a:extLst>
              <a:ext uri="{FF2B5EF4-FFF2-40B4-BE49-F238E27FC236}">
                <a16:creationId xmlns:a16="http://schemas.microsoft.com/office/drawing/2014/main" id="{2C928A26-57A2-431C-43A3-AF9113A45937}"/>
              </a:ext>
            </a:extLst>
          </p:cNvPr>
          <p:cNvSpPr txBox="1"/>
          <p:nvPr/>
        </p:nvSpPr>
        <p:spPr>
          <a:xfrm>
            <a:off x="6629761" y="576846"/>
            <a:ext cx="4459705" cy="4491789"/>
          </a:xfrm>
          <a:prstGeom prst="rect">
            <a:avLst/>
          </a:prstGeom>
          <a:noFill/>
          <a:ln>
            <a:solidFill>
              <a:schemeClr val="tx1"/>
            </a:solidFill>
          </a:ln>
        </p:spPr>
        <p:txBody>
          <a:bodyPr wrap="square" rtlCol="0">
            <a:spAutoFit/>
          </a:bodyPr>
          <a:lstStyle/>
          <a:p>
            <a:endParaRPr lang="pt-PT" dirty="0"/>
          </a:p>
        </p:txBody>
      </p:sp>
    </p:spTree>
    <p:extLst>
      <p:ext uri="{BB962C8B-B14F-4D97-AF65-F5344CB8AC3E}">
        <p14:creationId xmlns:p14="http://schemas.microsoft.com/office/powerpoint/2010/main" val="1819445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0" descr="Conjunto de moedas desenhadas em estilo vetorial A ilustração é desenhada sobre um fundo branco">
            <a:extLst>
              <a:ext uri="{FF2B5EF4-FFF2-40B4-BE49-F238E27FC236}">
                <a16:creationId xmlns:a16="http://schemas.microsoft.com/office/drawing/2014/main" id="{26BFEBEA-43CB-6DDC-FA19-98C59FB970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7346" t="36695" r="5261" b="38418"/>
          <a:stretch/>
        </p:blipFill>
        <p:spPr bwMode="auto">
          <a:xfrm>
            <a:off x="1164771" y="758535"/>
            <a:ext cx="1730455" cy="1572126"/>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0" descr="Conjunto de moedas desenhadas em estilo vetorial A ilustração é desenhada sobre um fundo branco">
            <a:extLst>
              <a:ext uri="{FF2B5EF4-FFF2-40B4-BE49-F238E27FC236}">
                <a16:creationId xmlns:a16="http://schemas.microsoft.com/office/drawing/2014/main" id="{AFBACBD7-6830-FF35-F732-0FAB1627220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703" t="67930" r="52680" b="8271"/>
          <a:stretch/>
        </p:blipFill>
        <p:spPr bwMode="auto">
          <a:xfrm>
            <a:off x="2149268" y="2539246"/>
            <a:ext cx="1491916" cy="1503352"/>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0" descr="Conjunto de moedas desenhadas em estilo vetorial A ilustração é desenhada sobre um fundo branco">
            <a:extLst>
              <a:ext uri="{FF2B5EF4-FFF2-40B4-BE49-F238E27FC236}">
                <a16:creationId xmlns:a16="http://schemas.microsoft.com/office/drawing/2014/main" id="{5D6D3A40-866E-132F-EE64-655253E82DB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3923" t="67930" r="22460" b="8271"/>
          <a:stretch/>
        </p:blipFill>
        <p:spPr bwMode="auto">
          <a:xfrm>
            <a:off x="8041679" y="2677324"/>
            <a:ext cx="1491917" cy="1503352"/>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20" descr="Conjunto de moedas desenhadas em estilo vetorial A ilustração é desenhada sobre um fundo branco">
            <a:extLst>
              <a:ext uri="{FF2B5EF4-FFF2-40B4-BE49-F238E27FC236}">
                <a16:creationId xmlns:a16="http://schemas.microsoft.com/office/drawing/2014/main" id="{3DED077A-E326-CBE4-08EA-0C8B3874872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7346" t="36695" r="5261" b="38418"/>
          <a:stretch/>
        </p:blipFill>
        <p:spPr bwMode="auto">
          <a:xfrm>
            <a:off x="2821397" y="795192"/>
            <a:ext cx="1730455" cy="1572126"/>
          </a:xfrm>
          <a:prstGeom prst="rect">
            <a:avLst/>
          </a:prstGeom>
          <a:noFill/>
          <a:extLst>
            <a:ext uri="{909E8E84-426E-40DD-AFC4-6F175D3DCCD1}">
              <a14:hiddenFill xmlns:a14="http://schemas.microsoft.com/office/drawing/2010/main">
                <a:solidFill>
                  <a:srgbClr val="FFFFFF"/>
                </a:solidFill>
              </a14:hiddenFill>
            </a:ext>
          </a:extLst>
        </p:spPr>
      </p:pic>
      <p:sp>
        <p:nvSpPr>
          <p:cNvPr id="2" name="CaixaDeTexto 1">
            <a:extLst>
              <a:ext uri="{FF2B5EF4-FFF2-40B4-BE49-F238E27FC236}">
                <a16:creationId xmlns:a16="http://schemas.microsoft.com/office/drawing/2014/main" id="{3895EE39-5B3C-EC09-CE03-96AC5A6B40E8}"/>
              </a:ext>
            </a:extLst>
          </p:cNvPr>
          <p:cNvSpPr txBox="1"/>
          <p:nvPr/>
        </p:nvSpPr>
        <p:spPr>
          <a:xfrm>
            <a:off x="665373" y="433367"/>
            <a:ext cx="4459705" cy="4491789"/>
          </a:xfrm>
          <a:prstGeom prst="rect">
            <a:avLst/>
          </a:prstGeom>
          <a:noFill/>
          <a:ln>
            <a:solidFill>
              <a:schemeClr val="tx1"/>
            </a:solidFill>
          </a:ln>
        </p:spPr>
        <p:txBody>
          <a:bodyPr wrap="square" rtlCol="0">
            <a:spAutoFit/>
          </a:bodyPr>
          <a:lstStyle/>
          <a:p>
            <a:endParaRPr lang="pt-PT" dirty="0"/>
          </a:p>
        </p:txBody>
      </p:sp>
      <p:pic>
        <p:nvPicPr>
          <p:cNvPr id="3" name="Picture 20" descr="Conjunto de moedas desenhadas em estilo vetorial A ilustração é desenhada sobre um fundo branco">
            <a:extLst>
              <a:ext uri="{FF2B5EF4-FFF2-40B4-BE49-F238E27FC236}">
                <a16:creationId xmlns:a16="http://schemas.microsoft.com/office/drawing/2014/main" id="{6078CCCA-3076-74BE-0A64-2C2CE7851AB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703" t="67930" r="52680" b="8271"/>
          <a:stretch/>
        </p:blipFill>
        <p:spPr bwMode="auto">
          <a:xfrm>
            <a:off x="7066924" y="758535"/>
            <a:ext cx="1491916" cy="150335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0" descr="Conjunto de moedas desenhadas em estilo vetorial A ilustração é desenhada sobre um fundo branco">
            <a:extLst>
              <a:ext uri="{FF2B5EF4-FFF2-40B4-BE49-F238E27FC236}">
                <a16:creationId xmlns:a16="http://schemas.microsoft.com/office/drawing/2014/main" id="{8BA98FD3-4C5A-C833-EDBF-5A2D7012259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703" t="67930" r="52680" b="8271"/>
          <a:stretch/>
        </p:blipFill>
        <p:spPr bwMode="auto">
          <a:xfrm>
            <a:off x="9008770" y="758535"/>
            <a:ext cx="1491916" cy="1503352"/>
          </a:xfrm>
          <a:prstGeom prst="rect">
            <a:avLst/>
          </a:prstGeom>
          <a:noFill/>
          <a:extLst>
            <a:ext uri="{909E8E84-426E-40DD-AFC4-6F175D3DCCD1}">
              <a14:hiddenFill xmlns:a14="http://schemas.microsoft.com/office/drawing/2010/main">
                <a:solidFill>
                  <a:srgbClr val="FFFFFF"/>
                </a:solidFill>
              </a14:hiddenFill>
            </a:ext>
          </a:extLst>
        </p:spPr>
      </p:pic>
      <p:sp>
        <p:nvSpPr>
          <p:cNvPr id="5" name="CaixaDeTexto 4">
            <a:extLst>
              <a:ext uri="{FF2B5EF4-FFF2-40B4-BE49-F238E27FC236}">
                <a16:creationId xmlns:a16="http://schemas.microsoft.com/office/drawing/2014/main" id="{7E3A3959-1EFD-7A65-F583-775C336C4907}"/>
              </a:ext>
            </a:extLst>
          </p:cNvPr>
          <p:cNvSpPr txBox="1"/>
          <p:nvPr/>
        </p:nvSpPr>
        <p:spPr>
          <a:xfrm>
            <a:off x="6557784" y="431429"/>
            <a:ext cx="4459705" cy="4491789"/>
          </a:xfrm>
          <a:prstGeom prst="rect">
            <a:avLst/>
          </a:prstGeom>
          <a:noFill/>
          <a:ln>
            <a:solidFill>
              <a:schemeClr val="tx1"/>
            </a:solidFill>
          </a:ln>
        </p:spPr>
        <p:txBody>
          <a:bodyPr wrap="square" rtlCol="0">
            <a:spAutoFit/>
          </a:bodyPr>
          <a:lstStyle/>
          <a:p>
            <a:endParaRPr lang="pt-PT" dirty="0"/>
          </a:p>
        </p:txBody>
      </p:sp>
    </p:spTree>
    <p:extLst>
      <p:ext uri="{BB962C8B-B14F-4D97-AF65-F5344CB8AC3E}">
        <p14:creationId xmlns:p14="http://schemas.microsoft.com/office/powerpoint/2010/main" val="3832230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50 Euro dinheiro nota cartoon vetor ilustração objeto isolado">
            <a:extLst>
              <a:ext uri="{FF2B5EF4-FFF2-40B4-BE49-F238E27FC236}">
                <a16:creationId xmlns:a16="http://schemas.microsoft.com/office/drawing/2014/main" id="{B6CBCAA7-6551-7119-475C-14059E1FE70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878" t="27546" r="9410" b="27545"/>
          <a:stretch/>
        </p:blipFill>
        <p:spPr bwMode="auto">
          <a:xfrm>
            <a:off x="417094" y="2266065"/>
            <a:ext cx="3525421" cy="1937566"/>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4" descr="Ilustração de notas de moeda euro em estilo simples">
            <a:extLst>
              <a:ext uri="{FF2B5EF4-FFF2-40B4-BE49-F238E27FC236}">
                <a16:creationId xmlns:a16="http://schemas.microsoft.com/office/drawing/2014/main" id="{26E975BE-B6F9-484A-E236-F8F5530A414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226" t="5806" r="51550" b="73129"/>
          <a:stretch/>
        </p:blipFill>
        <p:spPr bwMode="auto">
          <a:xfrm>
            <a:off x="417094" y="265153"/>
            <a:ext cx="3037885" cy="167413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Ilustração de notas de moeda euro em estilo simples">
            <a:extLst>
              <a:ext uri="{FF2B5EF4-FFF2-40B4-BE49-F238E27FC236}">
                <a16:creationId xmlns:a16="http://schemas.microsoft.com/office/drawing/2014/main" id="{1F861BCC-5266-13B0-7311-5563BE92F03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9781" t="50748" r="52089" b="28298"/>
          <a:stretch/>
        </p:blipFill>
        <p:spPr bwMode="auto">
          <a:xfrm>
            <a:off x="8313821" y="311149"/>
            <a:ext cx="3243179" cy="178234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descr="Ilustração de notas de moeda euro em estilo simples">
            <a:extLst>
              <a:ext uri="{FF2B5EF4-FFF2-40B4-BE49-F238E27FC236}">
                <a16:creationId xmlns:a16="http://schemas.microsoft.com/office/drawing/2014/main" id="{9A82619D-A5EA-761E-1DA1-A0850FF9D4F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9576" t="29174" r="52691" b="50647"/>
          <a:stretch/>
        </p:blipFill>
        <p:spPr bwMode="auto">
          <a:xfrm>
            <a:off x="4371701" y="265153"/>
            <a:ext cx="3095870" cy="1655545"/>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Ilustração de notas de moeda euro em estilo simples">
            <a:extLst>
              <a:ext uri="{FF2B5EF4-FFF2-40B4-BE49-F238E27FC236}">
                <a16:creationId xmlns:a16="http://schemas.microsoft.com/office/drawing/2014/main" id="{BCA6FF9E-4CB1-987C-67B3-FC18AE72D4D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2005" t="5913" r="10402" b="73022"/>
          <a:stretch/>
        </p:blipFill>
        <p:spPr bwMode="auto">
          <a:xfrm>
            <a:off x="4420754" y="2288446"/>
            <a:ext cx="3377911" cy="1892803"/>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4" descr="Ilustração de notas de moeda euro em estilo simples">
            <a:extLst>
              <a:ext uri="{FF2B5EF4-FFF2-40B4-BE49-F238E27FC236}">
                <a16:creationId xmlns:a16="http://schemas.microsoft.com/office/drawing/2014/main" id="{89987970-AAA3-8D40-8367-14FA1C3C037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1412" t="28682" r="10224" b="50131"/>
          <a:stretch/>
        </p:blipFill>
        <p:spPr bwMode="auto">
          <a:xfrm>
            <a:off x="8226402" y="2288446"/>
            <a:ext cx="3641859" cy="2011285"/>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Ilustração de notas de moeda euro em estilo simples">
            <a:extLst>
              <a:ext uri="{FF2B5EF4-FFF2-40B4-BE49-F238E27FC236}">
                <a16:creationId xmlns:a16="http://schemas.microsoft.com/office/drawing/2014/main" id="{FA786D75-F89D-E3AA-8EB1-A3327CF24E6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1480" t="51320" r="10397" b="27665"/>
          <a:stretch/>
        </p:blipFill>
        <p:spPr bwMode="auto">
          <a:xfrm>
            <a:off x="4150301" y="4361965"/>
            <a:ext cx="3433755" cy="18928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921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Ilustração de notas de moeda euro em estilo simples">
            <a:extLst>
              <a:ext uri="{FF2B5EF4-FFF2-40B4-BE49-F238E27FC236}">
                <a16:creationId xmlns:a16="http://schemas.microsoft.com/office/drawing/2014/main" id="{0F06B7CD-42DA-25D3-695C-8268E7E57FA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576" t="29174" r="52691" b="50647"/>
          <a:stretch/>
        </p:blipFill>
        <p:spPr bwMode="auto">
          <a:xfrm>
            <a:off x="3753505" y="3301818"/>
            <a:ext cx="4549574" cy="2432927"/>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lustração de notas de moeda euro em estilo simples">
            <a:extLst>
              <a:ext uri="{FF2B5EF4-FFF2-40B4-BE49-F238E27FC236}">
                <a16:creationId xmlns:a16="http://schemas.microsoft.com/office/drawing/2014/main" id="{454621E4-1CB1-F15D-0B09-3F834C398B0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226" t="5806" r="51550" b="73129"/>
          <a:stretch/>
        </p:blipFill>
        <p:spPr bwMode="auto">
          <a:xfrm>
            <a:off x="2037347" y="820961"/>
            <a:ext cx="3743905" cy="206320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Ilustração de notas de moeda euro em estilo simples">
            <a:extLst>
              <a:ext uri="{FF2B5EF4-FFF2-40B4-BE49-F238E27FC236}">
                <a16:creationId xmlns:a16="http://schemas.microsoft.com/office/drawing/2014/main" id="{5696D9F5-879A-B750-3932-516B6AEF368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0226" t="5806" r="51550" b="73129"/>
          <a:stretch/>
        </p:blipFill>
        <p:spPr bwMode="auto">
          <a:xfrm>
            <a:off x="6028292" y="753537"/>
            <a:ext cx="3866253" cy="21306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283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4" descr="Ilustração de notas de moeda euro em estilo simples">
            <a:extLst>
              <a:ext uri="{FF2B5EF4-FFF2-40B4-BE49-F238E27FC236}">
                <a16:creationId xmlns:a16="http://schemas.microsoft.com/office/drawing/2014/main" id="{44B9209C-975F-1057-5D1B-9AE270722C1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781" t="50748" r="52089" b="28298"/>
          <a:stretch/>
        </p:blipFill>
        <p:spPr bwMode="auto">
          <a:xfrm>
            <a:off x="631925" y="203353"/>
            <a:ext cx="5174047" cy="2843487"/>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descr="Ilustração de notas de moeda euro em estilo simples">
            <a:extLst>
              <a:ext uri="{FF2B5EF4-FFF2-40B4-BE49-F238E27FC236}">
                <a16:creationId xmlns:a16="http://schemas.microsoft.com/office/drawing/2014/main" id="{DEDC00EC-3010-9A6A-CE01-EDD41739457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781" t="50748" r="52089" b="28298"/>
          <a:stretch/>
        </p:blipFill>
        <p:spPr bwMode="auto">
          <a:xfrm>
            <a:off x="6287754" y="203352"/>
            <a:ext cx="5174047" cy="2843487"/>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descr="50 Euro dinheiro nota cartoon vetor ilustração objeto isolado">
            <a:extLst>
              <a:ext uri="{FF2B5EF4-FFF2-40B4-BE49-F238E27FC236}">
                <a16:creationId xmlns:a16="http://schemas.microsoft.com/office/drawing/2014/main" id="{F3C873DD-4065-BCF7-0FB5-896D6456401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878" t="27546" r="9410" b="27545"/>
          <a:stretch/>
        </p:blipFill>
        <p:spPr bwMode="auto">
          <a:xfrm>
            <a:off x="492240" y="3188951"/>
            <a:ext cx="5453416" cy="2997189"/>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 descr="50 Euro dinheiro nota cartoon vetor ilustração objeto isolado">
            <a:extLst>
              <a:ext uri="{FF2B5EF4-FFF2-40B4-BE49-F238E27FC236}">
                <a16:creationId xmlns:a16="http://schemas.microsoft.com/office/drawing/2014/main" id="{6DC68B93-35EC-6724-DF93-AD7DE2D5C13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878" t="27546" r="9410" b="27545"/>
          <a:stretch/>
        </p:blipFill>
        <p:spPr bwMode="auto">
          <a:xfrm>
            <a:off x="6096000" y="3188951"/>
            <a:ext cx="5453416" cy="29971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27401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50 Euro dinheiro nota cartoon vetor ilustração objeto isolado">
            <a:extLst>
              <a:ext uri="{FF2B5EF4-FFF2-40B4-BE49-F238E27FC236}">
                <a16:creationId xmlns:a16="http://schemas.microsoft.com/office/drawing/2014/main" id="{2790D403-7F9A-236E-3774-5EA2FF19F4F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878" t="27546" r="9410" b="27545"/>
          <a:stretch/>
        </p:blipFill>
        <p:spPr bwMode="auto">
          <a:xfrm>
            <a:off x="1223748" y="751218"/>
            <a:ext cx="4872252" cy="267778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Ilustração de notas de moeda euro em estilo simples">
            <a:extLst>
              <a:ext uri="{FF2B5EF4-FFF2-40B4-BE49-F238E27FC236}">
                <a16:creationId xmlns:a16="http://schemas.microsoft.com/office/drawing/2014/main" id="{48D94729-21F1-8EDE-7D30-2ACC0975DD6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52005" t="5913" r="10402" b="73022"/>
          <a:stretch/>
        </p:blipFill>
        <p:spPr bwMode="auto">
          <a:xfrm>
            <a:off x="2906438" y="3770424"/>
            <a:ext cx="5242951" cy="293787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50 Euro dinheiro nota cartoon vetor ilustração objeto isolado">
            <a:extLst>
              <a:ext uri="{FF2B5EF4-FFF2-40B4-BE49-F238E27FC236}">
                <a16:creationId xmlns:a16="http://schemas.microsoft.com/office/drawing/2014/main" id="{C9664658-C597-184D-EAFA-63AB5BDDE6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878" t="27546" r="9410" b="27545"/>
          <a:stretch/>
        </p:blipFill>
        <p:spPr bwMode="auto">
          <a:xfrm>
            <a:off x="6301074" y="751218"/>
            <a:ext cx="4872252" cy="2677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7890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Ilustração de notas de moeda euro em estilo simples">
            <a:extLst>
              <a:ext uri="{FF2B5EF4-FFF2-40B4-BE49-F238E27FC236}">
                <a16:creationId xmlns:a16="http://schemas.microsoft.com/office/drawing/2014/main" id="{FF3553D3-87CA-DC82-FFB2-3172154DEE3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2005" t="5913" r="10402" b="73022"/>
          <a:stretch/>
        </p:blipFill>
        <p:spPr bwMode="auto">
          <a:xfrm>
            <a:off x="395658" y="763676"/>
            <a:ext cx="5700342" cy="319417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Ilustração de notas de moeda euro em estilo simples">
            <a:extLst>
              <a:ext uri="{FF2B5EF4-FFF2-40B4-BE49-F238E27FC236}">
                <a16:creationId xmlns:a16="http://schemas.microsoft.com/office/drawing/2014/main" id="{42F28F5B-F5CF-FA25-ACA8-1F5DE184A54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2005" t="5913" r="10402" b="73022"/>
          <a:stretch/>
        </p:blipFill>
        <p:spPr bwMode="auto">
          <a:xfrm>
            <a:off x="6243005" y="763675"/>
            <a:ext cx="5700342" cy="31941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1454681"/>
      </p:ext>
    </p:extLst>
  </p:cSld>
  <p:clrMapOvr>
    <a:masterClrMapping/>
  </p:clrMapOvr>
</p:sld>
</file>

<file path=ppt/theme/theme1.xml><?xml version="1.0" encoding="utf-8"?>
<a:theme xmlns:a="http://schemas.openxmlformats.org/drawingml/2006/main" name="Facet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123</TotalTime>
  <Words>97</Words>
  <Application>Microsoft Office PowerPoint</Application>
  <PresentationFormat>Ecrã Panorâmico</PresentationFormat>
  <Paragraphs>12</Paragraphs>
  <Slides>12</Slides>
  <Notes>0</Notes>
  <HiddenSlides>0</HiddenSlides>
  <MMClips>0</MMClips>
  <ScaleCrop>false</ScaleCrop>
  <HeadingPairs>
    <vt:vector size="6" baseType="variant">
      <vt:variant>
        <vt:lpstr>Tipos de letra usados</vt:lpstr>
      </vt:variant>
      <vt:variant>
        <vt:i4>3</vt:i4>
      </vt:variant>
      <vt:variant>
        <vt:lpstr>Tema</vt:lpstr>
      </vt:variant>
      <vt:variant>
        <vt:i4>1</vt:i4>
      </vt:variant>
      <vt:variant>
        <vt:lpstr>Títulos dos diapositivos</vt:lpstr>
      </vt:variant>
      <vt:variant>
        <vt:i4>12</vt:i4>
      </vt:variant>
    </vt:vector>
  </HeadingPairs>
  <TitlesOfParts>
    <vt:vector size="16" baseType="lpstr">
      <vt:lpstr>Arial</vt:lpstr>
      <vt:lpstr>Trebuchet MS</vt:lpstr>
      <vt:lpstr>Wingdings 3</vt:lpstr>
      <vt:lpstr>Faceta</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Moedas e notas de Euro </dc:title>
  <dc:creator>Cristina Martins</dc:creator>
  <cp:lastModifiedBy>Paula Couto</cp:lastModifiedBy>
  <cp:revision>9</cp:revision>
  <dcterms:created xsi:type="dcterms:W3CDTF">2024-03-24T22:41:31Z</dcterms:created>
  <dcterms:modified xsi:type="dcterms:W3CDTF">2024-05-20T17:02:18Z</dcterms:modified>
</cp:coreProperties>
</file>